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8" r:id="rId2"/>
  </p:sldMasterIdLst>
  <p:notesMasterIdLst>
    <p:notesMasterId r:id="rId15"/>
  </p:notesMasterIdLst>
  <p:sldIdLst>
    <p:sldId id="256" r:id="rId3"/>
    <p:sldId id="260" r:id="rId4"/>
    <p:sldId id="262" r:id="rId5"/>
    <p:sldId id="264" r:id="rId6"/>
    <p:sldId id="263" r:id="rId7"/>
    <p:sldId id="268" r:id="rId8"/>
    <p:sldId id="270" r:id="rId9"/>
    <p:sldId id="266" r:id="rId10"/>
    <p:sldId id="265" r:id="rId11"/>
    <p:sldId id="267" r:id="rId12"/>
    <p:sldId id="269" r:id="rId13"/>
    <p:sldId id="272" r:id="rId14"/>
  </p:sldIdLst>
  <p:sldSz cx="9144000" cy="6858000" type="screen4x3"/>
  <p:notesSz cx="6888163" cy="100203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884" y="-4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2B6EDB83-7DE5-401F-A925-97876FAB96B7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F9D5D6D-8A08-4D75-8FBC-ABCBDB831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53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9D5D6D-8A08-4D75-8FBC-ABCBDB8314C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134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-342880" y="4714884"/>
            <a:ext cx="7772400" cy="1470025"/>
          </a:xfrm>
        </p:spPr>
        <p:txBody>
          <a:bodyPr>
            <a:normAutofit/>
          </a:bodyPr>
          <a:lstStyle>
            <a:lvl1pPr>
              <a:defRPr sz="5400" b="1" cap="none" spc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+mn-lt"/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28588" y="578645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dirty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41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434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66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05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617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6282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7436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312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572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571536" y="-71462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7" name="SmartArt 占位符 6"/>
          <p:cNvSpPr>
            <a:spLocks noGrp="1"/>
          </p:cNvSpPr>
          <p:nvPr>
            <p:ph type="dgm" sz="quarter" idx="11"/>
          </p:nvPr>
        </p:nvSpPr>
        <p:spPr>
          <a:xfrm>
            <a:off x="714348" y="1785938"/>
            <a:ext cx="4572007" cy="4143392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10" name="内容占位符 9"/>
          <p:cNvSpPr>
            <a:spLocks noGrp="1"/>
          </p:cNvSpPr>
          <p:nvPr>
            <p:ph sz="quarter" idx="12"/>
          </p:nvPr>
        </p:nvSpPr>
        <p:spPr>
          <a:xfrm>
            <a:off x="5429250" y="1785938"/>
            <a:ext cx="3214688" cy="4143375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 hasCustomPrompt="1"/>
          </p:nvPr>
        </p:nvSpPr>
        <p:spPr>
          <a:xfrm>
            <a:off x="-642974" y="-24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5" name="SmartArt 占位符 4"/>
          <p:cNvSpPr>
            <a:spLocks noGrp="1"/>
          </p:cNvSpPr>
          <p:nvPr>
            <p:ph type="dgm" sz="quarter" idx="10"/>
          </p:nvPr>
        </p:nvSpPr>
        <p:spPr>
          <a:xfrm>
            <a:off x="714375" y="1857375"/>
            <a:ext cx="4000500" cy="4286250"/>
          </a:xfrm>
        </p:spPr>
        <p:txBody>
          <a:bodyPr/>
          <a:lstStyle/>
          <a:p>
            <a:r>
              <a:rPr lang="ru-RU" altLang="zh-CN" smtClean="0"/>
              <a:t>Вставка рисунка SmartArt</a:t>
            </a:r>
            <a:endParaRPr lang="zh-CN" alt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1"/>
          </p:nvPr>
        </p:nvSpPr>
        <p:spPr>
          <a:xfrm>
            <a:off x="5000625" y="1857375"/>
            <a:ext cx="3714750" cy="4286250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428596" y="171448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0" name="图片占位符 8"/>
          <p:cNvSpPr>
            <a:spLocks noGrp="1"/>
          </p:cNvSpPr>
          <p:nvPr>
            <p:ph type="pic" sz="quarter" idx="11"/>
          </p:nvPr>
        </p:nvSpPr>
        <p:spPr>
          <a:xfrm>
            <a:off x="2571735" y="1714488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1" name="图片占位符 8"/>
          <p:cNvSpPr>
            <a:spLocks noGrp="1"/>
          </p:cNvSpPr>
          <p:nvPr>
            <p:ph type="pic" sz="quarter" idx="12"/>
          </p:nvPr>
        </p:nvSpPr>
        <p:spPr>
          <a:xfrm>
            <a:off x="428595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12" name="图片占位符 8"/>
          <p:cNvSpPr>
            <a:spLocks noGrp="1"/>
          </p:cNvSpPr>
          <p:nvPr>
            <p:ph type="pic" sz="quarter" idx="13"/>
          </p:nvPr>
        </p:nvSpPr>
        <p:spPr>
          <a:xfrm>
            <a:off x="2571736" y="3857627"/>
            <a:ext cx="2071703" cy="2071703"/>
          </a:xfrm>
        </p:spPr>
        <p:txBody>
          <a:bodyPr/>
          <a:lstStyle/>
          <a:p>
            <a:r>
              <a:rPr lang="ru-RU" altLang="zh-CN" smtClean="0"/>
              <a:t>Вставка рисунка</a:t>
            </a:r>
            <a:endParaRPr lang="zh-CN" altLang="en-US"/>
          </a:p>
        </p:txBody>
      </p:sp>
      <p:sp>
        <p:nvSpPr>
          <p:cNvPr id="7" name="标题 6"/>
          <p:cNvSpPr>
            <a:spLocks noGrp="1"/>
          </p:cNvSpPr>
          <p:nvPr>
            <p:ph type="title" hasCustomPrompt="1"/>
          </p:nvPr>
        </p:nvSpPr>
        <p:spPr>
          <a:xfrm>
            <a:off x="-785850" y="-16"/>
            <a:ext cx="8229600" cy="1143000"/>
          </a:xfrm>
        </p:spPr>
        <p:txBody>
          <a:bodyPr>
            <a:normAutofit/>
          </a:bodyPr>
          <a:lstStyle>
            <a:lvl1pPr>
              <a:defRPr sz="5500" b="1" cap="none" spc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defRPr>
            </a:lvl1pPr>
          </a:lstStyle>
          <a:p>
            <a:r>
              <a:rPr lang="en-US" altLang="zh-CN" dirty="0" smtClean="0"/>
              <a:t>PowerPoint Template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/>
          </p:nvPr>
        </p:nvSpPr>
        <p:spPr>
          <a:xfrm>
            <a:off x="4786313" y="1714500"/>
            <a:ext cx="3786187" cy="4214813"/>
          </a:xfr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  <a:p>
            <a:pPr lvl="1"/>
            <a:r>
              <a:rPr lang="ru-RU" altLang="zh-CN" smtClean="0"/>
              <a:t>Второй уровень</a:t>
            </a:r>
          </a:p>
          <a:p>
            <a:pPr lvl="2"/>
            <a:r>
              <a:rPr lang="ru-RU" altLang="zh-CN" smtClean="0"/>
              <a:t>Третий уровень</a:t>
            </a:r>
          </a:p>
          <a:p>
            <a:pPr lvl="3"/>
            <a:r>
              <a:rPr lang="ru-RU" altLang="zh-CN" smtClean="0"/>
              <a:t>Четвертый уровень</a:t>
            </a:r>
          </a:p>
          <a:p>
            <a:pPr lvl="4"/>
            <a:r>
              <a:rPr lang="ru-RU" altLang="zh-CN" smtClean="0"/>
              <a:t>Пятый уровень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500063" y="1143000"/>
            <a:ext cx="8143875" cy="13573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altLang="zh-CN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 hasCustomPrompt="1"/>
          </p:nvPr>
        </p:nvSpPr>
        <p:spPr>
          <a:xfrm>
            <a:off x="-928726" y="5143512"/>
            <a:ext cx="8229600" cy="114300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altLang="zh-CN" dirty="0" smtClean="0"/>
              <a:t>Thank You !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16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90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2024/1/12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7" r:id="rId6"/>
    <p:sldLayoutId id="214748365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95B72-E297-42F8-A651-5DE105193DD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678A5-1DC9-4026-9C8C-DC89C38336C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13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35" y="5157192"/>
            <a:ext cx="69127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«Развитие творческих способностей детей при использовании нетрадиционной техники рисования-</a:t>
            </a:r>
            <a:br>
              <a:rPr lang="ru-RU" sz="2400" b="1" dirty="0">
                <a:latin typeface="Comic Sans MS" panose="030F0702030302020204" pitchFamily="66" charset="0"/>
              </a:rPr>
            </a:br>
            <a:r>
              <a:rPr lang="ru-RU" sz="2400" b="1" dirty="0">
                <a:latin typeface="Comic Sans MS" panose="030F0702030302020204" pitchFamily="66" charset="0"/>
              </a:rPr>
              <a:t>ПУАНТИЛИЗМ»</a:t>
            </a:r>
            <a:endParaRPr lang="ru-RU" sz="2400" b="1" dirty="0"/>
          </a:p>
          <a:p>
            <a:endParaRPr lang="ru-RU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70C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57792" y="1844824"/>
            <a:ext cx="69862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all" dirty="0" smtClean="0">
                <a:ln w="381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МАСТЕР-КЛАСС</a:t>
            </a:r>
            <a:endParaRPr lang="ru-RU" sz="6600" b="1" cap="all" spc="0" dirty="0">
              <a:ln w="38100">
                <a:solidFill>
                  <a:schemeClr val="tx1"/>
                </a:solidFill>
              </a:ln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5" y="332656"/>
            <a:ext cx="819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ТЕХНИКА РИСОВАНИЯ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55359">
            <a:off x="5412413" y="1521614"/>
            <a:ext cx="2969999" cy="351278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4" name="TextBox 3"/>
          <p:cNvSpPr txBox="1"/>
          <p:nvPr/>
        </p:nvSpPr>
        <p:spPr>
          <a:xfrm>
            <a:off x="40821" y="1988840"/>
            <a:ext cx="323503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mic Sans MS" panose="030F0702030302020204" pitchFamily="66" charset="0"/>
              </a:rPr>
              <a:t>Зажигаем </a:t>
            </a:r>
            <a:r>
              <a:rPr lang="ru-RU" sz="2400" b="1" dirty="0">
                <a:latin typeface="Comic Sans MS" panose="030F0702030302020204" pitchFamily="66" charset="0"/>
              </a:rPr>
              <a:t>свечу и </a:t>
            </a:r>
            <a:r>
              <a:rPr lang="ru-RU" sz="2400" b="1" dirty="0" smtClean="0">
                <a:latin typeface="Comic Sans MS" panose="030F0702030302020204" pitchFamily="66" charset="0"/>
              </a:rPr>
              <a:t>приступаем.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mic Sans MS" panose="030F0702030302020204" pitchFamily="66" charset="0"/>
              </a:rPr>
              <a:t>Держим </a:t>
            </a:r>
            <a:r>
              <a:rPr lang="ru-RU" sz="2400" b="1" dirty="0">
                <a:latin typeface="Comic Sans MS" panose="030F0702030302020204" pitchFamily="66" charset="0"/>
              </a:rPr>
              <a:t>восковой мелок над свечой до образования </a:t>
            </a:r>
            <a:r>
              <a:rPr lang="ru-RU" sz="2400" b="1" dirty="0" smtClean="0">
                <a:latin typeface="Comic Sans MS" panose="030F0702030302020204" pitchFamily="66" charset="0"/>
              </a:rPr>
              <a:t>капли.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Comic Sans MS" panose="030F0702030302020204" pitchFamily="66" charset="0"/>
              </a:rPr>
              <a:t>Затем </a:t>
            </a:r>
            <a:r>
              <a:rPr lang="ru-RU" sz="2400" b="1" dirty="0">
                <a:latin typeface="Comic Sans MS" panose="030F0702030302020204" pitchFamily="66" charset="0"/>
              </a:rPr>
              <a:t>аккуратно и быстро перенести его на нужное место над вашим </a:t>
            </a:r>
            <a:r>
              <a:rPr lang="ru-RU" sz="2400" b="1" dirty="0" smtClean="0">
                <a:latin typeface="Comic Sans MS" panose="030F0702030302020204" pitchFamily="66" charset="0"/>
              </a:rPr>
              <a:t>наброском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 descr="F:\DCIM\113_FUJI\DSCF315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221088"/>
            <a:ext cx="3384376" cy="25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69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0"/>
            <a:ext cx="8172400" cy="1124744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6000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6000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ru-RU" sz="6000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  <a:ea typeface="+mn-ea"/>
                <a:cs typeface="+mn-cs"/>
              </a:rPr>
              <a:t>ТЕХНИКА </a:t>
            </a:r>
            <a:r>
              <a:rPr lang="ru-RU" sz="6000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  <a:ea typeface="+mn-ea"/>
                <a:cs typeface="+mn-cs"/>
              </a:rPr>
              <a:t>РИСОВАНИЯ</a:t>
            </a:r>
            <a:r>
              <a:rPr lang="ru-RU" sz="5400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  <a:ea typeface="+mn-ea"/>
                <a:cs typeface="+mn-cs"/>
              </a:rPr>
              <a:t/>
            </a:r>
            <a:br>
              <a:rPr lang="ru-RU" sz="5400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179513" y="3284984"/>
            <a:ext cx="2664295" cy="34563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Comic Sans MS" panose="030F0702030302020204" pitchFamily="66" charset="0"/>
              </a:rPr>
              <a:t>Капли восковых мелков создают объёмную и гладкую текстурную </a:t>
            </a:r>
            <a:r>
              <a:rPr lang="ru-RU" b="1" dirty="0" smtClean="0">
                <a:latin typeface="Comic Sans MS" panose="030F0702030302020204" pitchFamily="66" charset="0"/>
              </a:rPr>
              <a:t>поверхность.</a:t>
            </a:r>
            <a:r>
              <a:rPr lang="ru-RU" b="1" dirty="0">
                <a:latin typeface="Comic Sans MS" panose="030F0702030302020204" pitchFamily="66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523995" y="2324877"/>
            <a:ext cx="4992554" cy="374441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172683" y="2145132"/>
            <a:ext cx="3400435" cy="25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620688"/>
            <a:ext cx="5976664" cy="5472607"/>
          </a:xfrm>
        </p:spPr>
        <p:txBody>
          <a:bodyPr>
            <a:noAutofit/>
          </a:bodyPr>
          <a:lstStyle/>
          <a:p>
            <a:r>
              <a:rPr lang="ru-RU" sz="66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Удачи </a:t>
            </a:r>
            <a:r>
              <a:rPr lang="ru-RU" sz="66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и успехов в вашем </a:t>
            </a:r>
            <a:r>
              <a:rPr lang="ru-RU" sz="6600" b="1" cap="all" dirty="0" smtClean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творчестве</a:t>
            </a:r>
            <a:r>
              <a:rPr lang="ru-RU" sz="66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.</a:t>
            </a:r>
            <a:endParaRPr lang="ru-RU" sz="6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06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35696" y="188640"/>
            <a:ext cx="4392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Это важно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4" descr="0cb2c0928637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99" y="3068960"/>
            <a:ext cx="4100561" cy="376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Выноска со стрелкой вниз 5"/>
          <p:cNvSpPr/>
          <p:nvPr/>
        </p:nvSpPr>
        <p:spPr>
          <a:xfrm>
            <a:off x="3131840" y="1628800"/>
            <a:ext cx="4536504" cy="2232248"/>
          </a:xfrm>
          <a:prstGeom prst="downArrow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Важнейшая </a:t>
            </a: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задача педагогики на современном этапе в условиях </a:t>
            </a:r>
            <a:r>
              <a:rPr lang="ru-RU" b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реализации </a:t>
            </a:r>
            <a:r>
              <a:rPr lang="ru-RU" b="1" dirty="0">
                <a:solidFill>
                  <a:prstClr val="black"/>
                </a:solidFill>
                <a:latin typeface="Comic Sans MS" panose="030F0702030302020204" pitchFamily="66" charset="0"/>
              </a:rPr>
              <a:t>ФГОС ДО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4211960" y="3861048"/>
            <a:ext cx="4499992" cy="1728192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>
                <a:latin typeface="Comic Sans MS" panose="030F0702030302020204" pitchFamily="66" charset="0"/>
              </a:rPr>
              <a:t>Формирование творческой </a:t>
            </a:r>
            <a:r>
              <a:rPr lang="ru-RU" b="1" dirty="0" smtClean="0">
                <a:latin typeface="Comic Sans MS" panose="030F0702030302020204" pitchFamily="66" charset="0"/>
              </a:rPr>
              <a:t>личности и </a:t>
            </a:r>
            <a:r>
              <a:rPr lang="ru-RU" b="1" dirty="0">
                <a:latin typeface="Comic Sans MS" panose="030F0702030302020204" pitchFamily="66" charset="0"/>
              </a:rPr>
              <a:t>наиболее полное ее раскрытие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0"/>
            <a:ext cx="66976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32001" y="3924568"/>
            <a:ext cx="32403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ПУАНТИЛИЗМ</a:t>
            </a:r>
            <a:endParaRPr lang="ru-RU" sz="3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450912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altLang="ru-RU" b="1" i="1" dirty="0">
                <a:latin typeface="Comic Sans MS" panose="030F0702030302020204" pitchFamily="66" charset="0"/>
              </a:rPr>
              <a:t>(фр. </a:t>
            </a:r>
            <a:r>
              <a:rPr lang="ru-RU" altLang="ru-RU" b="1" i="1" dirty="0" err="1">
                <a:latin typeface="Comic Sans MS" panose="030F0702030302020204" pitchFamily="66" charset="0"/>
              </a:rPr>
              <a:t>Pointillisme</a:t>
            </a:r>
            <a:r>
              <a:rPr lang="ru-RU" altLang="ru-RU" b="1" i="1" dirty="0">
                <a:latin typeface="Comic Sans MS" panose="030F0702030302020204" pitchFamily="66" charset="0"/>
              </a:rPr>
              <a:t>, буквально «</a:t>
            </a:r>
            <a:r>
              <a:rPr lang="ru-RU" altLang="ru-RU" b="1" i="1" dirty="0" err="1">
                <a:latin typeface="Comic Sans MS" panose="030F0702030302020204" pitchFamily="66" charset="0"/>
              </a:rPr>
              <a:t>точечность</a:t>
            </a:r>
            <a:r>
              <a:rPr lang="ru-RU" altLang="ru-RU" b="1" i="1" dirty="0">
                <a:latin typeface="Comic Sans MS" panose="030F0702030302020204" pitchFamily="66" charset="0"/>
              </a:rPr>
              <a:t>») — стиль письма в живописи, использующий чистые, не смешиваемые на палитре краски, наносимые мелкими мазками прямоугольной или круглой формы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0153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61905" y="377400"/>
            <a:ext cx="4067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ЖОРЖ-ПЬЕР СЁРА</a:t>
            </a:r>
            <a:endParaRPr lang="ru-RU" sz="3200" b="1" dirty="0"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2005" y="1268760"/>
            <a:ext cx="2267744" cy="2421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789040"/>
            <a:ext cx="4702870" cy="2846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8406" y="425759"/>
            <a:ext cx="2281906" cy="31347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7379" y="3789040"/>
            <a:ext cx="3563888" cy="2736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67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39552" y="188640"/>
            <a:ext cx="56886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latin typeface="Comic Sans MS" panose="030F0702030302020204" pitchFamily="66" charset="0"/>
                <a:ea typeface="Verdana" pitchFamily="34" charset="0"/>
                <a:cs typeface="Verdana" pitchFamily="34" charset="0"/>
              </a:rPr>
              <a:t>ИЗОБРАЗИТЕЛЬНЫЕ МАТЕРИАЛЫ</a:t>
            </a:r>
            <a:endParaRPr lang="ru-RU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latin typeface="Comic Sans MS" panose="030F0702030302020204" pitchFamily="66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572722"/>
            <a:ext cx="21240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107526"/>
            <a:ext cx="2808312" cy="24288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902" y="1560146"/>
            <a:ext cx="3428757" cy="2748503"/>
          </a:xfrm>
          <a:prstGeom prst="rect">
            <a:avLst/>
          </a:prstGeom>
        </p:spPr>
      </p:pic>
      <p:pic>
        <p:nvPicPr>
          <p:cNvPr id="6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48839">
            <a:off x="273978" y="3883502"/>
            <a:ext cx="3844607" cy="2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273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5709" y="1988840"/>
            <a:ext cx="3589879" cy="4662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859525"/>
            <a:ext cx="4567538" cy="30012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480" y="1628800"/>
            <a:ext cx="4228229" cy="2895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84969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cap="all" dirty="0">
                <a:ln w="0"/>
                <a:solidFill>
                  <a:prstClr val="black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  <a:ea typeface="+mj-ea"/>
                <a:cs typeface="+mj-cs"/>
              </a:rPr>
              <a:t>Волшебный рецепт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7596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8" y="1916832"/>
            <a:ext cx="4176464" cy="4176464"/>
          </a:xfrm>
        </p:spPr>
      </p:pic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1844824"/>
            <a:ext cx="4248472" cy="4248472"/>
          </a:xfr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ru-RU" sz="6000" cap="all" dirty="0" smtClean="0">
                <a:ln w="0"/>
                <a:solidFill>
                  <a:schemeClr val="tx1"/>
                </a:solidFill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Волшебный рецепт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62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45" y="332656"/>
            <a:ext cx="8191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Comic Sans MS" panose="030F0702030302020204" pitchFamily="66" charset="0"/>
              </a:rPr>
              <a:t>ТЕХНИКА РИСОВАНИЯ</a:t>
            </a:r>
            <a:endParaRPr lang="ru-RU" sz="5400" b="1" cap="all" spc="0" dirty="0">
              <a:ln w="0"/>
              <a:effectLst>
                <a:reflection blurRad="12700" stA="50000" endPos="50000" dist="5000" dir="5400000" sy="-100000" rotWithShape="0"/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1472" y="1253227"/>
            <a:ext cx="4645024" cy="5301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51520" y="3573016"/>
            <a:ext cx="4139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atin typeface="Comic Sans MS" panose="030F0702030302020204" pitchFamily="66" charset="0"/>
            </a:endParaRP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Техника рисования – энкаустика </a:t>
            </a:r>
            <a:r>
              <a:rPr lang="ru-RU" sz="2400" b="1" dirty="0">
                <a:latin typeface="Comic Sans MS" panose="030F0702030302020204" pitchFamily="66" charset="0"/>
              </a:rPr>
              <a:t>в стиле пуантилизм. Энкаустика- это восковая живопись, выполняемая горячим </a:t>
            </a:r>
            <a:r>
              <a:rPr lang="ru-RU" sz="2400" b="1" dirty="0" smtClean="0">
                <a:latin typeface="Comic Sans MS" panose="030F0702030302020204" pitchFamily="66" charset="0"/>
              </a:rPr>
              <a:t>воском. </a:t>
            </a:r>
          </a:p>
          <a:p>
            <a:endParaRPr lang="ru-RU" sz="2400" b="1" dirty="0">
              <a:latin typeface="Comic Sans MS" panose="030F0702030302020204" pitchFamily="66" charset="0"/>
            </a:endParaRPr>
          </a:p>
          <a:p>
            <a:endParaRPr lang="ru-RU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3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20894"/>
            <a:ext cx="8352928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62880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Для работы понадобятся восковые карандаши,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кусок ткани,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/>
              </a:rPr>
              <a:t>и конечно же огонь. 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3197" y="2852936"/>
            <a:ext cx="5528105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859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-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ablon24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nature-02</Template>
  <TotalTime>291</TotalTime>
  <Words>151</Words>
  <Application>Microsoft Office PowerPoint</Application>
  <PresentationFormat>Экран (4:3)</PresentationFormat>
  <Paragraphs>23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nature-02</vt:lpstr>
      <vt:lpstr>shablon24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Волшебный рецепт</vt:lpstr>
      <vt:lpstr>Презентация PowerPoint</vt:lpstr>
      <vt:lpstr>Презентация PowerPoint</vt:lpstr>
      <vt:lpstr>Презентация PowerPoint</vt:lpstr>
      <vt:lpstr> ТЕХНИКА РИСОВАНИЯ </vt:lpstr>
      <vt:lpstr>Удачи и успехов в вашем творчестве.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Олег</dc:creator>
  <cp:lastModifiedBy>MicroXpert</cp:lastModifiedBy>
  <cp:revision>25</cp:revision>
  <cp:lastPrinted>2016-02-18T21:50:43Z</cp:lastPrinted>
  <dcterms:created xsi:type="dcterms:W3CDTF">2012-07-31T15:45:01Z</dcterms:created>
  <dcterms:modified xsi:type="dcterms:W3CDTF">2024-01-12T12:39:29Z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303400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