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90" r:id="rId5"/>
    <p:sldId id="263" r:id="rId6"/>
    <p:sldId id="264" r:id="rId7"/>
    <p:sldId id="288" r:id="rId8"/>
    <p:sldId id="291" r:id="rId9"/>
    <p:sldId id="293" r:id="rId10"/>
    <p:sldId id="292" r:id="rId11"/>
    <p:sldId id="271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12.01.2024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12.01.2024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12.01.2024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12.01.2024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12.01.2024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12.01.2024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12.01.2024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zo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827584" y="5157192"/>
            <a:ext cx="8316416" cy="1368152"/>
          </a:xfrm>
        </p:spPr>
        <p:txBody>
          <a:bodyPr/>
          <a:lstStyle/>
          <a:p>
            <a:pPr algn="ctr"/>
            <a:r>
              <a:rPr lang="ru-RU" sz="1800" dirty="0" smtClean="0">
                <a:latin typeface="Comic Sans MS" pitchFamily="66" charset="0"/>
                <a:ea typeface="BatangChe" pitchFamily="49" charset="-127"/>
                <a:cs typeface="Times New Roman" pitchFamily="18" charset="0"/>
              </a:rPr>
              <a:t>Воспитатель </a:t>
            </a:r>
            <a:r>
              <a:rPr lang="ru-RU" sz="1800" dirty="0" err="1" smtClean="0">
                <a:latin typeface="Comic Sans MS" pitchFamily="66" charset="0"/>
                <a:ea typeface="BatangChe" pitchFamily="49" charset="-127"/>
                <a:cs typeface="Times New Roman" pitchFamily="18" charset="0"/>
              </a:rPr>
              <a:t>МАДоу</a:t>
            </a:r>
            <a:r>
              <a:rPr lang="ru-RU" sz="1800" dirty="0" smtClean="0">
                <a:latin typeface="Comic Sans MS" pitchFamily="66" charset="0"/>
                <a:ea typeface="BatangChe" pitchFamily="49" charset="-127"/>
                <a:cs typeface="Times New Roman" pitchFamily="18" charset="0"/>
              </a:rPr>
              <a:t> детский сад «Маленькая страна»</a:t>
            </a:r>
            <a:br>
              <a:rPr lang="ru-RU" sz="1800" dirty="0" smtClean="0">
                <a:latin typeface="Comic Sans MS" pitchFamily="66" charset="0"/>
                <a:ea typeface="BatangChe" pitchFamily="49" charset="-127"/>
                <a:cs typeface="Times New Roman" pitchFamily="18" charset="0"/>
              </a:rPr>
            </a:br>
            <a:r>
              <a:rPr lang="ru-RU" sz="2400" dirty="0" smtClean="0">
                <a:latin typeface="Comic Sans MS" pitchFamily="66" charset="0"/>
                <a:ea typeface="BatangChe" pitchFamily="49" charset="-127"/>
                <a:cs typeface="Times New Roman" pitchFamily="18" charset="0"/>
              </a:rPr>
              <a:t/>
            </a:r>
            <a:br>
              <a:rPr lang="ru-RU" sz="2400" dirty="0" smtClean="0">
                <a:latin typeface="Comic Sans MS" pitchFamily="66" charset="0"/>
                <a:ea typeface="BatangChe" pitchFamily="49" charset="-127"/>
                <a:cs typeface="Times New Roman" pitchFamily="18" charset="0"/>
              </a:rPr>
            </a:br>
            <a:r>
              <a:rPr lang="ru-RU" sz="2400" dirty="0" err="1" smtClean="0">
                <a:latin typeface="Comic Sans MS" pitchFamily="66" charset="0"/>
                <a:ea typeface="BatangChe" pitchFamily="49" charset="-127"/>
                <a:cs typeface="Times New Roman" pitchFamily="18" charset="0"/>
              </a:rPr>
              <a:t>праслова</a:t>
            </a:r>
            <a:r>
              <a:rPr lang="ru-RU" sz="2400" dirty="0" smtClean="0">
                <a:latin typeface="Comic Sans MS" pitchFamily="66" charset="0"/>
                <a:ea typeface="BatangChe" pitchFamily="49" charset="-127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Comic Sans MS" pitchFamily="66" charset="0"/>
                <a:ea typeface="BatangChe" pitchFamily="49" charset="-127"/>
                <a:cs typeface="Times New Roman" pitchFamily="18" charset="0"/>
              </a:rPr>
              <a:t>елена</a:t>
            </a:r>
            <a:r>
              <a:rPr lang="ru-RU" sz="2400" dirty="0" smtClean="0">
                <a:latin typeface="Comic Sans MS" pitchFamily="66" charset="0"/>
                <a:ea typeface="BatangChe" pitchFamily="49" charset="-127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Comic Sans MS" pitchFamily="66" charset="0"/>
                <a:ea typeface="BatangChe" pitchFamily="49" charset="-127"/>
                <a:cs typeface="Times New Roman" pitchFamily="18" charset="0"/>
              </a:rPr>
              <a:t>юрьевна</a:t>
            </a:r>
            <a:r>
              <a:rPr lang="ru-RU" sz="2400" dirty="0" smtClean="0">
                <a:latin typeface="Comic Sans MS" pitchFamily="66" charset="0"/>
                <a:ea typeface="BatangChe" pitchFamily="49" charset="-127"/>
                <a:cs typeface="Times New Roman" pitchFamily="18" charset="0"/>
              </a:rPr>
              <a:t>.</a:t>
            </a:r>
            <a:endParaRPr lang="ru-RU" sz="2400" u="sng" dirty="0" smtClean="0">
              <a:latin typeface="Comic Sans MS" pitchFamily="66" charset="0"/>
              <a:ea typeface="BatangChe" pitchFamily="49" charset="-127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1475656" y="3140968"/>
            <a:ext cx="6803033" cy="2088232"/>
          </a:xfrm>
        </p:spPr>
        <p:txBody>
          <a:bodyPr rtlCol="0">
            <a:normAutofit fontScale="85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200" b="1" dirty="0" smtClean="0">
                <a:solidFill>
                  <a:schemeClr val="tx1"/>
                </a:solidFill>
                <a:latin typeface="Comic Sans MS" pitchFamily="66" charset="0"/>
                <a:ea typeface="BatangChe" pitchFamily="49" charset="-127"/>
              </a:rPr>
              <a:t>МАСТЕР – КЛАСС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Comic Sans MS" pitchFamily="66" charset="0"/>
                <a:ea typeface="BatangChe" pitchFamily="49" charset="-127"/>
              </a:rPr>
              <a:t> </a:t>
            </a:r>
            <a:r>
              <a:rPr lang="ru-RU" sz="3500" b="1" dirty="0" smtClean="0">
                <a:solidFill>
                  <a:schemeClr val="tx1"/>
                </a:solidFill>
                <a:latin typeface="Comic Sans MS" pitchFamily="66" charset="0"/>
                <a:ea typeface="BatangChe" pitchFamily="49" charset="-127"/>
              </a:rPr>
              <a:t>изготовление дорожных знаков по средством </a:t>
            </a:r>
            <a:r>
              <a:rPr lang="ru-RU" sz="3500" b="1" dirty="0" err="1" smtClean="0">
                <a:solidFill>
                  <a:schemeClr val="tx1"/>
                </a:solidFill>
                <a:latin typeface="Comic Sans MS" pitchFamily="66" charset="0"/>
                <a:ea typeface="BatangChe" pitchFamily="49" charset="-127"/>
              </a:rPr>
              <a:t>пластилинографии</a:t>
            </a:r>
            <a:r>
              <a:rPr lang="ru-RU" sz="3500" b="1" dirty="0" smtClean="0">
                <a:solidFill>
                  <a:schemeClr val="tx1"/>
                </a:solidFill>
                <a:latin typeface="Comic Sans MS" pitchFamily="66" charset="0"/>
                <a:ea typeface="BatangChe" pitchFamily="49" charset="-127"/>
              </a:rPr>
              <a:t>.</a:t>
            </a:r>
            <a:r>
              <a:rPr lang="ru-RU" sz="3500" b="1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BatangChe" pitchFamily="49" charset="-127"/>
              </a:rPr>
              <a:t/>
            </a:r>
            <a:br>
              <a:rPr lang="ru-RU" sz="3500" b="1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BatangChe" pitchFamily="49" charset="-127"/>
              </a:rPr>
            </a:br>
            <a:endParaRPr lang="ru-RU" sz="35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411760" y="0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Comic Sans MS" pitchFamily="66" charset="0"/>
              </a:rPr>
              <a:t>МАДОУ детский сад «Маленькая страна»</a:t>
            </a:r>
            <a:endParaRPr lang="ru-RU" b="1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1800" y="2060574"/>
            <a:ext cx="4176465" cy="4608785"/>
          </a:xfrm>
          <a:ln w="76200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4064357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769337">
            <a:off x="449767" y="4650452"/>
            <a:ext cx="7772400" cy="13620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ЗА ВНИМАНИЕ!</a:t>
            </a:r>
            <a:endParaRPr lang="ru-RU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20631411">
            <a:off x="-269222" y="2175680"/>
            <a:ext cx="7772400" cy="1500187"/>
          </a:xfrm>
        </p:spPr>
        <p:txBody>
          <a:bodyPr/>
          <a:lstStyle/>
          <a:p>
            <a:r>
              <a:rPr lang="ru-RU" sz="7200" dirty="0" smtClean="0">
                <a:solidFill>
                  <a:schemeClr val="accent6">
                    <a:lumMod val="75000"/>
                  </a:schemeClr>
                </a:solidFill>
              </a:rPr>
              <a:t>        </a:t>
            </a:r>
            <a:r>
              <a:rPr lang="ru-RU" sz="72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СПАСИБО</a:t>
            </a:r>
            <a:endParaRPr lang="ru-RU" sz="72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0" y="-171400"/>
            <a:ext cx="7884368" cy="1224136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sz="3500" b="1" dirty="0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7308304" cy="5445224"/>
          </a:xfrm>
        </p:spPr>
        <p:txBody>
          <a:bodyPr/>
          <a:lstStyle/>
          <a:p>
            <a:pPr lvl="0">
              <a:buNone/>
            </a:pPr>
            <a:r>
              <a:rPr lang="ru-RU" sz="3600" b="1" i="1" dirty="0" smtClean="0">
                <a:solidFill>
                  <a:schemeClr val="accent4">
                    <a:lumMod val="75000"/>
                  </a:schemeClr>
                </a:solidFill>
              </a:rPr>
              <a:t> 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1027" name="Picture 3" descr="D:\Юля-2\Все о пластилине\Пластилиновые поделки\487302_f381a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0287735">
            <a:off x="6250147" y="4529391"/>
            <a:ext cx="2670645" cy="170385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683568" y="256002"/>
            <a:ext cx="66247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latin typeface="Comic Sans MS" panose="030F0702030302020204" pitchFamily="66" charset="0"/>
              </a:rPr>
              <a:t>Актуальность</a:t>
            </a:r>
            <a:endParaRPr lang="ru-RU" sz="5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286180"/>
            <a:ext cx="6336704" cy="50231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ru-RU" sz="2400" dirty="0">
                <a:latin typeface="Comic Sans MS" panose="030F0702030302020204" pitchFamily="66" charset="0"/>
              </a:rPr>
              <a:t>Лепка всегда является интересной для маленьких детей. А </a:t>
            </a:r>
            <a:r>
              <a:rPr lang="ru-RU" sz="2400" dirty="0" err="1">
                <a:latin typeface="Comic Sans MS" panose="030F0702030302020204" pitchFamily="66" charset="0"/>
              </a:rPr>
              <a:t>пластилинография</a:t>
            </a:r>
            <a:r>
              <a:rPr lang="ru-RU" sz="2400" dirty="0">
                <a:latin typeface="Comic Sans MS" panose="030F0702030302020204" pitchFamily="66" charset="0"/>
              </a:rPr>
              <a:t> обладает для детей и еще большей привлекательностью. Ведь пока взрослый не покажет ему эту относительно новую нетрадиционную технику, ребенок и не подозревает, что пластилином можно рисовать</a:t>
            </a:r>
            <a:r>
              <a:rPr lang="ru-RU" sz="2400" dirty="0" smtClean="0">
                <a:latin typeface="Comic Sans MS" panose="030F0702030302020204" pitchFamily="66" charset="0"/>
              </a:rPr>
              <a:t>!</a:t>
            </a:r>
          </a:p>
          <a:p>
            <a:pPr marL="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В своей работе уделяю большое внимание формированию основ безопасности по средством нетрадиционной техники рисования, лепки, аппликации. И сегодня представляю свой мастер-класс</a:t>
            </a:r>
            <a:endParaRPr lang="ru-RU" sz="24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28625" y="2000250"/>
            <a:ext cx="8229600" cy="1000125"/>
          </a:xfrm>
        </p:spPr>
        <p:txBody>
          <a:bodyPr/>
          <a:lstStyle/>
          <a:p>
            <a:r>
              <a:rPr lang="ru-RU" sz="4800" b="1" i="1" dirty="0" smtClean="0">
                <a:solidFill>
                  <a:srgbClr val="002060"/>
                </a:solidFill>
              </a:rPr>
              <a:t>                                                  </a:t>
            </a:r>
            <a:endParaRPr lang="ru-RU" sz="2800" dirty="0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323528" y="1844824"/>
            <a:ext cx="8604448" cy="1800200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    </a:t>
            </a:r>
            <a:r>
              <a:rPr lang="ru-RU" b="1" dirty="0" smtClean="0">
                <a:latin typeface="Comic Sans MS" pitchFamily="66" charset="0"/>
              </a:rPr>
              <a:t>Пластилинография – </a:t>
            </a:r>
            <a:r>
              <a:rPr lang="ru-RU" sz="2800" dirty="0" smtClean="0">
                <a:latin typeface="Comic Sans MS" pitchFamily="66" charset="0"/>
              </a:rPr>
              <a:t/>
            </a:r>
            <a:br>
              <a:rPr lang="ru-RU" sz="2800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создание на основе пластилина лепных  картин с изображением выпуклых,   полуобъемных объектов на   горизонтальной поверхности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  <a:endParaRPr lang="ru-RU" sz="2000" dirty="0" smtClean="0"/>
          </a:p>
          <a:p>
            <a:pPr>
              <a:buNone/>
            </a:pPr>
            <a:r>
              <a:rPr lang="ru-RU" dirty="0" smtClean="0"/>
              <a:t>             </a:t>
            </a:r>
          </a:p>
          <a:p>
            <a:pPr>
              <a:buNone/>
            </a:pPr>
            <a:r>
              <a:rPr lang="ru-RU" dirty="0" smtClean="0"/>
              <a:t>                                             </a:t>
            </a:r>
          </a:p>
        </p:txBody>
      </p:sp>
      <p:pic>
        <p:nvPicPr>
          <p:cNvPr id="2" name="Picture 2" descr="D:\Юля-2\Все о пластилине\Пластилиновые поделки\detsad-115314-141542288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031" y="3854959"/>
            <a:ext cx="3544655" cy="265531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3" name="Picture 3" descr="D:\Юля-2\Все о пластилине\Пластилиновые поделки\detsad-61881-141805382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1444" y="3501008"/>
            <a:ext cx="3396781" cy="309634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0" y="-171400"/>
            <a:ext cx="7884368" cy="1224136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5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Материалы для создания пластилиновой картины</a:t>
            </a:r>
            <a:r>
              <a:rPr lang="ru-RU" sz="3500" b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ru-RU" sz="3500" b="1" dirty="0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7308304" cy="5445224"/>
          </a:xfrm>
        </p:spPr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ru-RU" sz="3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Картонная основа с контурным рисунком</a:t>
            </a:r>
          </a:p>
          <a:p>
            <a:pPr lvl="0"/>
            <a:r>
              <a:rPr lang="ru-RU" sz="3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Набор пластилина</a:t>
            </a:r>
          </a:p>
          <a:p>
            <a:pPr lvl="0"/>
            <a:r>
              <a:rPr lang="ru-RU" sz="3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Набор стеков</a:t>
            </a:r>
          </a:p>
          <a:p>
            <a:pPr lvl="0"/>
            <a:r>
              <a:rPr lang="ru-RU" sz="3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Доска</a:t>
            </a:r>
          </a:p>
          <a:p>
            <a:r>
              <a:rPr lang="ru-RU" sz="3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Салфетка для рук</a:t>
            </a:r>
          </a:p>
          <a:p>
            <a:pPr lvl="0"/>
            <a:r>
              <a:rPr lang="ru-RU" sz="3400" b="1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Бросовый и природный материалы</a:t>
            </a:r>
            <a:r>
              <a:rPr lang="ru-RU" sz="3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>
              <a:buNone/>
            </a:pPr>
            <a:r>
              <a:rPr lang="ru-RU" sz="3600" b="1" i="1" dirty="0" smtClean="0">
                <a:solidFill>
                  <a:schemeClr val="accent4">
                    <a:lumMod val="75000"/>
                  </a:schemeClr>
                </a:solidFill>
              </a:rPr>
              <a:t> </a:t>
            </a:r>
          </a:p>
          <a:p>
            <a:pPr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23799751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76872"/>
            <a:ext cx="8532440" cy="4104456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  <a:t>Виды пластилинографии:</a:t>
            </a:r>
            <a:br>
              <a:rPr lang="ru-RU" sz="4000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Прямая пластилинография </a:t>
            </a:r>
            <a:b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 Обратная пластилинография (витражная)      </a:t>
            </a:r>
            <a:r>
              <a:rPr lang="ru-RU" sz="3000" b="1" dirty="0" smtClean="0">
                <a:solidFill>
                  <a:srgbClr val="FF0000"/>
                </a:solidFill>
                <a:latin typeface="Comic Sans MS" pitchFamily="66" charset="0"/>
              </a:rPr>
              <a:t>Контурная пластилинография </a:t>
            </a:r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Многослойная пластилинография Модульная пластилинография </a:t>
            </a:r>
            <a:b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Мозаичная пластилинография </a:t>
            </a:r>
            <a:b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Фактурная пластилинография </a:t>
            </a:r>
            <a:r>
              <a:rPr lang="ru-RU" dirty="0" smtClean="0">
                <a:latin typeface="Comic Sans MS" pitchFamily="66" charset="0"/>
              </a:rPr>
              <a:t/>
            </a:r>
            <a:br>
              <a:rPr lang="ru-RU" dirty="0" smtClean="0">
                <a:latin typeface="Comic Sans MS" pitchFamily="66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</a:br>
            <a:r>
              <a:rPr lang="ru-RU" b="1" i="1" dirty="0" smtClean="0">
                <a:solidFill>
                  <a:srgbClr val="002060"/>
                </a:solidFill>
              </a:rPr>
              <a:t/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i="1" dirty="0" smtClean="0">
                <a:solidFill>
                  <a:srgbClr val="002060"/>
                </a:solidFill>
              </a:rPr>
              <a:t/>
            </a:r>
            <a:br>
              <a:rPr lang="ru-RU" i="1" dirty="0" smtClean="0">
                <a:solidFill>
                  <a:srgbClr val="002060"/>
                </a:solidFill>
              </a:rPr>
            </a:b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 rot="10800000" flipV="1">
            <a:off x="323528" y="4557321"/>
            <a:ext cx="52565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4375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000" b="0" u="none" strike="noStrike" cap="none" normalizeH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-459432"/>
            <a:ext cx="8229600" cy="72008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10800000" flipV="1">
            <a:off x="395536" y="1844824"/>
            <a:ext cx="8229600" cy="1008112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Контурная пластилинография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-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изображение объекта по контуру, с    использованием «жгутиков».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8196" name="Picture 4" descr="D:\Юля-2\Все о пластилине\Пластилиновые поделки\blog303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56176" y="2852936"/>
            <a:ext cx="2784723" cy="3889593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1028" name="Picture 4" descr="D:\Юля-2\image-12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934303"/>
            <a:ext cx="3651308" cy="218216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  <p:pic>
        <p:nvPicPr>
          <p:cNvPr id="1030" name="Picture 6" descr="D:\Юля-2\image-3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4653136"/>
            <a:ext cx="2878555" cy="205794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764" y="1700808"/>
            <a:ext cx="8229600" cy="1143000"/>
          </a:xfrm>
        </p:spPr>
        <p:txBody>
          <a:bodyPr/>
          <a:lstStyle/>
          <a:p>
            <a:r>
              <a:rPr lang="ru-RU" sz="4800" dirty="0" smtClean="0">
                <a:latin typeface="Comic Sans MS" panose="030F0702030302020204" pitchFamily="66" charset="0"/>
              </a:rPr>
              <a:t>Для работы понадобится</a:t>
            </a:r>
            <a:endParaRPr lang="ru-RU" sz="4800" dirty="0">
              <a:latin typeface="Comic Sans MS" panose="030F0702030302020204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58" y="3356992"/>
            <a:ext cx="2553147" cy="2553147"/>
          </a:xfr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3959" y="3166373"/>
            <a:ext cx="3279210" cy="19857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3717032"/>
            <a:ext cx="3449495" cy="287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05088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576" y="2591874"/>
            <a:ext cx="2664296" cy="4063302"/>
          </a:xfrm>
          <a:ln w="57150">
            <a:solidFill>
              <a:schemeClr val="bg2">
                <a:lumMod val="5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27326" y="2625256"/>
            <a:ext cx="2869818" cy="4104456"/>
          </a:xfrm>
          <a:prstGeom prst="rect">
            <a:avLst/>
          </a:prstGeom>
          <a:ln w="57150">
            <a:solidFill>
              <a:schemeClr val="bg2">
                <a:lumMod val="50000"/>
              </a:schemeClr>
            </a:solidFill>
          </a:ln>
        </p:spPr>
      </p:pic>
      <p:sp>
        <p:nvSpPr>
          <p:cNvPr id="7" name="Стрелка вправо 6"/>
          <p:cNvSpPr/>
          <p:nvPr/>
        </p:nvSpPr>
        <p:spPr>
          <a:xfrm>
            <a:off x="3707904" y="4221088"/>
            <a:ext cx="1944216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33167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636912"/>
            <a:ext cx="2712955" cy="40480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2564904"/>
            <a:ext cx="3024336" cy="40023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856" y="4221607"/>
            <a:ext cx="2085990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1481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Шаблон 2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1625</TotalTime>
  <Words>137</Words>
  <Application>Microsoft Office PowerPoint</Application>
  <PresentationFormat>Экран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Шаблон 2</vt:lpstr>
      <vt:lpstr>Воспитатель МАДоу детский сад «Маленькая страна»  праслова елена юрьевна.</vt:lpstr>
      <vt:lpstr> </vt:lpstr>
      <vt:lpstr>                                                  </vt:lpstr>
      <vt:lpstr> Материалы для создания пластилиновой картины:</vt:lpstr>
      <vt:lpstr>   Виды пластилинографии: Прямая пластилинография    Обратная пластилинография (витражная)      Контурная пластилинография  Многослойная пластилинография Модульная пластилинография  Мозаичная пластилинография  Фактурная пластилинография     </vt:lpstr>
      <vt:lpstr> </vt:lpstr>
      <vt:lpstr>Для работы понадобится</vt:lpstr>
      <vt:lpstr>Презентация PowerPoint</vt:lpstr>
      <vt:lpstr>Презентация PowerPoint</vt:lpstr>
      <vt:lpstr>Презентация PowerPoint</vt:lpstr>
      <vt:lpstr>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Рисуем пластилином.</dc:title>
  <dc:creator>ЛЮБАША</dc:creator>
  <cp:lastModifiedBy>MicroXpert</cp:lastModifiedBy>
  <cp:revision>167</cp:revision>
  <dcterms:created xsi:type="dcterms:W3CDTF">2014-02-22T19:28:09Z</dcterms:created>
  <dcterms:modified xsi:type="dcterms:W3CDTF">2024-01-12T12:33:40Z</dcterms:modified>
</cp:coreProperties>
</file>